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50" roundtripDataSignature="AMtx7mhQsRwjGXcseCMjDZlSVVKPVSfN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10227862/#R9" TargetMode="External"/><Relationship Id="rId3" Type="http://schemas.openxmlformats.org/officeDocument/2006/relationships/hyperlink" Target="https://www.ncbi.nlm.nih.gov/pmc/articles/PMC10227862/#R23" TargetMode="External"/><Relationship Id="rId4" Type="http://schemas.openxmlformats.org/officeDocument/2006/relationships/hyperlink" Target="https://www.ncbi.nlm.nih.gov/pmc/articles/PMC10227862/#R24" TargetMode="External"/><Relationship Id="rId5" Type="http://schemas.openxmlformats.org/officeDocument/2006/relationships/hyperlink" Target="https://www.ncbi.nlm.nih.gov/pmc/articles/PMC10227862/#R33" TargetMode="External"/><Relationship Id="rId6" Type="http://schemas.openxmlformats.org/officeDocument/2006/relationships/hyperlink" Target="https://www.ncbi.nlm.nih.gov/pmc/articles/PMC10227862/#R35" TargetMode="External"/><Relationship Id="rId7" Type="http://schemas.openxmlformats.org/officeDocument/2006/relationships/hyperlink" Target="https://www.ncbi.nlm.nih.gov/pmc/articles/PMC10227862/#R47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FNA - fine needle aspiration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3076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7341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cell IL-21 signaling drives ICI-associated thyroid autoimmunity.</a:t>
            </a:r>
            <a:endParaRPr sz="1600">
              <a:solidFill>
                <a:srgbClr val="7341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upon our human scRNAseq and mouse data, we predicted that IL-21 action on T cells was a primary driver of ICI-thyroiditis. However, IL-21 is a pleiotropic cytokine with action on multiple immune populations. IL-21 targets CD4</a:t>
            </a:r>
            <a:r>
              <a:rPr lang="en" sz="11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 cells to promote the further differentiation of IL-21</a:t>
            </a:r>
            <a:r>
              <a:rPr lang="en" sz="11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producing Tfh and Tph cells, as well as IL-17</a:t>
            </a:r>
            <a:r>
              <a:rPr lang="en" sz="11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producing T helper cells (Th17). Both Tfh/Tph and Th17 T cells have been associated with spontaneous autoimmune disease, and more recently IRAEs (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23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24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In CD8</a:t>
            </a:r>
            <a:r>
              <a:rPr lang="en" sz="115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 cells, IL-21 also enhanced cytotoxicity and effector function. In addition to its actions on T cells, IL-21 plays an important role in B cell proliferation and antibody production and class switching (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33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35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); it can also enhance phagocytosis by macrophages (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47</a:t>
            </a:r>
            <a:r>
              <a:rPr lang="en" sz="15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sz="15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Hillory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Hillory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4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4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5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5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5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5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5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5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5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ncbi.nlm.nih.gov/pmc/articles/PMC8930178/#bib21" TargetMode="External"/><Relationship Id="rId4" Type="http://schemas.openxmlformats.org/officeDocument/2006/relationships/hyperlink" Target="https://www.ncbi.nlm.nih.gov/pmc/articles/PMC8930178/#bib11" TargetMode="External"/><Relationship Id="rId5" Type="http://schemas.openxmlformats.org/officeDocument/2006/relationships/hyperlink" Target="https://www.ncbi.nlm.nih.gov/pmc/articles/PMC8930178/#bib18" TargetMode="External"/><Relationship Id="rId6" Type="http://schemas.openxmlformats.org/officeDocument/2006/relationships/hyperlink" Target="https://www.ncbi.nlm.nih.gov/pmc/articles/PMC8930178/#bib2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ebi.ac.uk/Tools/services/web/toolresult.ebi?jobId=clustalo-I20231017-163521-0843-98199336-p1m&amp;analysis=alignments" TargetMode="External"/><Relationship Id="rId4" Type="http://schemas.openxmlformats.org/officeDocument/2006/relationships/hyperlink" Target="https://www.ebi.ac.uk/Tools/services/web/toolresult.ebi?jobId=mafft-I20231017-163542-0637-43017433-p1m" TargetMode="External"/><Relationship Id="rId5" Type="http://schemas.openxmlformats.org/officeDocument/2006/relationships/hyperlink" Target="https://www.ebi.ac.uk/Tools/services/web/toolresult.ebi?jobId=muscle-I20231017-163548-0086-77617350-p1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cbi.nlm.nih.gov/protein/NP_005205.2?report=fasta" TargetMode="External"/><Relationship Id="rId4" Type="http://schemas.openxmlformats.org/officeDocument/2006/relationships/hyperlink" Target="https://www.ncbi.nlm.nih.gov/nuccore/NG_011502.1?from=4986&amp;to=11180&amp;report=fasta" TargetMode="External"/><Relationship Id="rId5" Type="http://schemas.openxmlformats.org/officeDocument/2006/relationships/hyperlink" Target="https://www.ncbi.nlm.nih.gov/snp/rs1491445812" TargetMode="External"/><Relationship Id="rId6" Type="http://schemas.openxmlformats.org/officeDocument/2006/relationships/hyperlink" Target="https://www.ncbi.nlm.nih.gov/nuccore/NC_000002.12?report=fasta&amp;from=203867771&amp;to=203873965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ncbi.nlm.nih.gov/gene/1493" TargetMode="External"/><Relationship Id="rId4" Type="http://schemas.openxmlformats.org/officeDocument/2006/relationships/hyperlink" Target="https://pubmed.ncbi.nlm.nih.gov/32185705/" TargetMode="External"/><Relationship Id="rId5" Type="http://schemas.openxmlformats.org/officeDocument/2006/relationships/hyperlink" Target="https://pubmed.ncbi.nlm.nih.gov/30326243/" TargetMode="External"/><Relationship Id="rId6" Type="http://schemas.openxmlformats.org/officeDocument/2006/relationships/hyperlink" Target="https://www.ncbi.nlm.nih.gov/pmc/articles/PMC10227862/" TargetMode="External"/><Relationship Id="rId7" Type="http://schemas.openxmlformats.org/officeDocument/2006/relationships/hyperlink" Target="https://www.ncbi.nlm.nih.gov/clinvar/?term=ctla4%5Bgene%5D+hashimo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7.jp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>
            <a:off x="0" y="-476250"/>
            <a:ext cx="9144001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 Study of Hashimoto’s Thyroiditis</a:t>
            </a: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Hillory Suy, Ria Noble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1375" y="2117200"/>
            <a:ext cx="50292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675" y="1380975"/>
            <a:ext cx="54292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488" y="3451125"/>
            <a:ext cx="53816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Single Cell Sequencing?</a:t>
            </a:r>
            <a:endParaRPr/>
          </a:p>
        </p:txBody>
      </p:sp>
      <p:sp>
        <p:nvSpPr>
          <p:cNvPr id="165" name="Google Shape;165;p11"/>
          <p:cNvSpPr txBox="1"/>
          <p:nvPr>
            <p:ph idx="1" type="body"/>
          </p:nvPr>
        </p:nvSpPr>
        <p:spPr>
          <a:xfrm>
            <a:off x="729450" y="2078875"/>
            <a:ext cx="3779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 expression levels in various cell types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specific than bulk RNA seq (avg gene expressions measured across large range of cells)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applications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rely on bulk sequencing analysis techniques</a:t>
            </a:r>
            <a:endParaRPr/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84337"/>
            <a:ext cx="4450101" cy="24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950" y="151012"/>
            <a:ext cx="5564876" cy="48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Immune Checkpoint Inhibitor (ICI)</a:t>
            </a:r>
            <a:endParaRPr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8825" y="2424000"/>
            <a:ext cx="4058250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/>
          <p:cNvSpPr txBox="1"/>
          <p:nvPr/>
        </p:nvSpPr>
        <p:spPr>
          <a:xfrm>
            <a:off x="5136175" y="2763000"/>
            <a:ext cx="1579800" cy="29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Thyroid cell</a:t>
            </a:r>
            <a:endParaRPr b="1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/>
          <p:nvPr/>
        </p:nvSpPr>
        <p:spPr>
          <a:xfrm>
            <a:off x="4175800" y="3202100"/>
            <a:ext cx="1112100" cy="357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"/>
          <p:cNvSpPr/>
          <p:nvPr/>
        </p:nvSpPr>
        <p:spPr>
          <a:xfrm rot="-3106370">
            <a:off x="4647480" y="2792296"/>
            <a:ext cx="676330" cy="23689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3"/>
          <p:cNvSpPr txBox="1"/>
          <p:nvPr/>
        </p:nvSpPr>
        <p:spPr>
          <a:xfrm>
            <a:off x="5063425" y="2160675"/>
            <a:ext cx="827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ICI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4">
            <a:alphaModFix/>
          </a:blip>
          <a:srcRect b="0" l="0" r="0" t="47036"/>
          <a:stretch/>
        </p:blipFill>
        <p:spPr>
          <a:xfrm>
            <a:off x="2491750" y="2317000"/>
            <a:ext cx="1280145" cy="67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ICI drug (Treatment)</a:t>
            </a:r>
            <a:endParaRPr/>
          </a:p>
        </p:txBody>
      </p:sp>
      <p:sp>
        <p:nvSpPr>
          <p:cNvPr id="190" name="Google Shape;190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450" y="2078875"/>
            <a:ext cx="3322150" cy="2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600" y="2423999"/>
            <a:ext cx="3847386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 rotWithShape="1">
          <a:blip r:embed="rId5">
            <a:alphaModFix/>
          </a:blip>
          <a:srcRect b="49207" l="0" r="0" t="0"/>
          <a:stretch/>
        </p:blipFill>
        <p:spPr>
          <a:xfrm>
            <a:off x="4896425" y="2257563"/>
            <a:ext cx="1237150" cy="6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250" y="2424000"/>
            <a:ext cx="4058250" cy="23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4"/>
          <p:cNvSpPr txBox="1"/>
          <p:nvPr/>
        </p:nvSpPr>
        <p:spPr>
          <a:xfrm>
            <a:off x="2757800" y="2660575"/>
            <a:ext cx="1463100" cy="25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Thyroid or Tumor cell</a:t>
            </a:r>
            <a:endParaRPr b="1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/>
          <p:nvPr/>
        </p:nvSpPr>
        <p:spPr>
          <a:xfrm>
            <a:off x="2101225" y="3202100"/>
            <a:ext cx="1112100" cy="357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4"/>
          <p:cNvPicPr preferRelativeResize="0"/>
          <p:nvPr/>
        </p:nvPicPr>
        <p:blipFill rotWithShape="1">
          <a:blip r:embed="rId5">
            <a:alphaModFix/>
          </a:blip>
          <a:srcRect b="0" l="0" r="0" t="47036"/>
          <a:stretch/>
        </p:blipFill>
        <p:spPr>
          <a:xfrm>
            <a:off x="473550" y="2232763"/>
            <a:ext cx="1280145" cy="67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7180950" y="2705875"/>
            <a:ext cx="1726200" cy="20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Tumor cell or Thyroid cell</a:t>
            </a:r>
            <a:endParaRPr b="1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5"/>
          <p:cNvPicPr preferRelativeResize="0"/>
          <p:nvPr/>
        </p:nvPicPr>
        <p:blipFill rotWithShape="1">
          <a:blip r:embed="rId3">
            <a:alphaModFix/>
          </a:blip>
          <a:srcRect b="80037" l="5306" r="33132" t="0"/>
          <a:stretch/>
        </p:blipFill>
        <p:spPr>
          <a:xfrm>
            <a:off x="4121000" y="2908975"/>
            <a:ext cx="3794025" cy="217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Single Cell Paper</a:t>
            </a:r>
            <a:endParaRPr/>
          </a:p>
        </p:txBody>
      </p:sp>
      <p:sp>
        <p:nvSpPr>
          <p:cNvPr id="205" name="Google Shape;205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Autoimmune toxicity occurs in up to 60% of ICI patients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ICI - Immune Checkpoint Inhibitors; given to cancer patients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Mediated toxicity (IRAE)  patients compared to HT and healthy people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Identified specific group of T cells (CD8+) that are not active in other conditions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with mouse model identified a solution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Genetic deletion of IL-21 pathway</a:t>
            </a:r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4">
            <a:alphaModFix/>
          </a:blip>
          <a:srcRect b="0" l="0" r="19340" t="71236"/>
          <a:stretch/>
        </p:blipFill>
        <p:spPr>
          <a:xfrm>
            <a:off x="1461725" y="3472700"/>
            <a:ext cx="6453302" cy="160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3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Differentially gene expressed pathway</a:t>
            </a:r>
            <a:endParaRPr sz="3700"/>
          </a:p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Times New Roman"/>
              <a:buChar char="-"/>
            </a:pPr>
            <a:r>
              <a:rPr b="1" lang="en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CD8</a:t>
            </a:r>
            <a:r>
              <a:rPr b="1" lang="en" sz="11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en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 cells are expanded in ICI-thyroiditis </a:t>
            </a:r>
            <a:endParaRPr b="1" sz="14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Times New Roman"/>
              <a:buChar char="-"/>
            </a:pPr>
            <a:r>
              <a:rPr b="1" lang="en" sz="14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to HT.</a:t>
            </a:r>
            <a:endParaRPr sz="1500"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2902" t="0"/>
          <a:stretch/>
        </p:blipFill>
        <p:spPr>
          <a:xfrm>
            <a:off x="1025475" y="1991675"/>
            <a:ext cx="3546526" cy="30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200" y="1853850"/>
            <a:ext cx="3385589" cy="30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 Code</a:t>
            </a:r>
            <a:endParaRPr/>
          </a:p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1" name="Google Shape;2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335" y="0"/>
            <a:ext cx="46351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8" name="Google Shape;2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684"/>
            <a:ext cx="9143998" cy="486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000" y="949350"/>
            <a:ext cx="7576774" cy="411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Hashimoto’s Thyroiditis?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Autoimmune disorder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Immune cells attack hormone-producing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thyroid cells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Decline in hormone production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Linked to: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Celiac Disease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Lupus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Rheumatoid Arthritis</a:t>
            </a:r>
            <a:endParaRPr/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1 Diabetes</a:t>
            </a:r>
            <a:endParaRPr/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8526" y="960938"/>
            <a:ext cx="2459175" cy="32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950"/>
            <a:ext cx="9144000" cy="4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Cell Type g4</a:t>
            </a:r>
            <a:endParaRPr/>
          </a:p>
        </p:txBody>
      </p:sp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194"/>
            <a:ext cx="9144002" cy="476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54" name="Google Shape;25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854" y="0"/>
            <a:ext cx="71782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Interpretation - What does this mean for Hashimoto’s?</a:t>
            </a:r>
            <a:endParaRPr/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729450" y="21721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73076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HBG2, IGLVI-70, IGKV3-70, IGHA1, IGHV4-34, IGKV1-9, IGKV1-17, IGKV1-15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Cell type 11 is B cells?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Majority of genes related to antibodies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7307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Overexpression of antibodies -&gt; more attacking of thyroid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 amt="32000"/>
          </a:blip>
          <a:srcRect b="0" l="0" r="0" t="0"/>
          <a:stretch/>
        </p:blipFill>
        <p:spPr>
          <a:xfrm>
            <a:off x="0" y="-476250"/>
            <a:ext cx="9144001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COVID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 rotWithShape="1">
          <a:blip r:embed="rId3">
            <a:alphaModFix/>
          </a:blip>
          <a:srcRect b="0" l="0" r="3408" t="2997"/>
          <a:stretch/>
        </p:blipFill>
        <p:spPr>
          <a:xfrm>
            <a:off x="311700" y="1262950"/>
            <a:ext cx="6471598" cy="35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8"/>
          <p:cNvPicPr preferRelativeResize="0"/>
          <p:nvPr/>
        </p:nvPicPr>
        <p:blipFill rotWithShape="1">
          <a:blip r:embed="rId4">
            <a:alphaModFix/>
          </a:blip>
          <a:srcRect b="0" l="0" r="0" t="7952"/>
          <a:stretch/>
        </p:blipFill>
        <p:spPr>
          <a:xfrm>
            <a:off x="6726100" y="1446375"/>
            <a:ext cx="1835025" cy="33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311700" y="401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Covid</a:t>
            </a:r>
            <a:endParaRPr/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Char char="-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majority (16/20, 80%) were middle-aged (mean age: 40 years) female patients. 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Char char="-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Autoimmune thyroiditis was diagnosed either concomitantly or 7–90 days after the COVID-19 infection. 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Char char="-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Eight out of 14 cases with Graves' disease had a known thyroid disorder and they were stable in remission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Times New Roman"/>
              <a:buChar char="-"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Among patients with Hashimoto's thyroiditis, only one of the cases had known prior hypothyroidism [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A 69-year-old woman with small cell lung cancer has been reported to develop myxedema coma precipitated by COVID-19. She was presented with hypothermia, hypotension, and hypoventilation with a Glasgow Coma score of 5. A diagnosis of myxedema coma was made with increased TSH (61.3 mIU/L) and decreased fT4 (0.2 ng/dL) levels. The patient died on the third day of hospital admission. Decompensated hypothyroidism precipitated COVID-19 in this patient was attributed to preexisting immunotherapy induced autoimmune thyroiditis. Two patients with mild hypothyroidism (TSH &lt;10 mIU/L) were reported while three had profound hypothyroidism [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11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18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500" u="sng">
                <a:solidFill>
                  <a:srgbClr val="4C2C9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]. In addition, anti-TPO antibody and anti-TG antibody levels were detected positive. Thyroid ultrasound showed heterogeneous and hypoechoic glands consistent with thyroiditis. All patients were treated with levothyroxine.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Multiple Sequence Alignment</a:t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https://www.ebi.ac.uk/Tools/services/web/toolresult.ebi?jobId=clustalo-I20231017-163521-0843-98199336-p1m&amp;analysis=alignments</a:t>
            </a:r>
            <a:r>
              <a:rPr lang="en"/>
              <a:t>  &lt;- Clustal Omega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https://www.ebi.ac.uk/Tools/services/web/toolresult.ebi?jobId=mafft-I20231017-163542-0637-43017433-p1m</a:t>
            </a:r>
            <a:r>
              <a:rPr lang="en"/>
              <a:t>  &lt;- MAFFT (in slide)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https://www.ebi.ac.uk/Tools/services/web/toolresult.ebi?jobId=muscle-I20231017-163548-0086-77617350-p1m</a:t>
            </a:r>
            <a:r>
              <a:rPr lang="en"/>
              <a:t>  &lt;- MUSCLE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Nucleotide and Protein Sequences</a:t>
            </a:r>
            <a:endParaRPr/>
          </a:p>
        </p:txBody>
      </p:sp>
      <p:sp>
        <p:nvSpPr>
          <p:cNvPr id="293" name="Google Shape;293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https://www.ncbi.nlm.nih.gov/protein/NP_005205.2?report=fasta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https://www.ncbi.nlm.nih.gov/nuccore/NG_011502.1?from=4986&amp;to=11180&amp;report=fasta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/>
              <a:t>SNPs: </a:t>
            </a:r>
            <a:r>
              <a:rPr lang="en" sz="1000">
                <a:solidFill>
                  <a:srgbClr val="642A8F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rs1491445812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https://www.ncbi.nlm.nih.gov/nuccore/NC_000002.12?report=fasta&amp;from=203867771&amp;to=203873965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A49G and CT60 are variants linked to HT gene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Why We Chose CTLA4</a:t>
            </a:r>
            <a:endParaRPr/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/>
              <a:t>Potential articles: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7447"/>
              <a:buFont typeface="Arial"/>
              <a:buNone/>
            </a:pPr>
            <a:r>
              <a:rPr lang="en" sz="4007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https://www.ncbi.nlm.nih.gov/gene/1493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 u="sng">
                <a:solidFill>
                  <a:schemeClr val="hlink"/>
                </a:solidFill>
                <a:hlinkClick r:id="rId4"/>
              </a:rPr>
              <a:t>https://pubmed.ncbi.nlm.nih.gov/32185705/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 u="sng">
                <a:solidFill>
                  <a:schemeClr val="hlink"/>
                </a:solidFill>
                <a:hlinkClick r:id="rId5"/>
              </a:rPr>
              <a:t>https://pubmed.ncbi.nlm.nih.gov/30326243/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 u="sng">
                <a:solidFill>
                  <a:schemeClr val="hlink"/>
                </a:solidFill>
                <a:hlinkClick r:id="rId6"/>
              </a:rPr>
              <a:t>https://www.ncbi.nlm.nih.gov/pmc/articles/PMC10227862/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/>
              <a:t>Variant Search: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72"/>
              <a:buNone/>
            </a:pPr>
            <a:r>
              <a:rPr lang="en" sz="4007" u="sng">
                <a:solidFill>
                  <a:schemeClr val="hlink"/>
                </a:solidFill>
                <a:hlinkClick r:id="rId7"/>
              </a:rPr>
              <a:t>https://www.ncbi.nlm.nih.gov/clinvar/?term=ctla4%5Bgene%5D+hashimot</a:t>
            </a:r>
            <a:endParaRPr sz="400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Hashimoto’s Thyroiditis Symptoms</a:t>
            </a:r>
            <a:r>
              <a:rPr lang="en"/>
              <a:t>: 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9450" y="2078875"/>
            <a:ext cx="85308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Fatigue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Weight Gain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Trouble tolerating cold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Constipation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Dry skin, dry, thinning hair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Irregular periods, fertility problems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Miscarriage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1050"/>
              <a:buFont typeface="Merriweather"/>
              <a:buChar char="●"/>
            </a:pPr>
            <a:r>
              <a:rPr lang="en"/>
              <a:t>Slowed heart rate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b="1" lang="en" sz="2000">
                <a:solidFill>
                  <a:schemeClr val="dk1"/>
                </a:solidFill>
              </a:rPr>
              <a:t>Treatment: Hormone treatment with levothyroxine (synthetic hormone)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625" y="1957078"/>
            <a:ext cx="3588825" cy="18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5555"/>
              <a:buNone/>
            </a:pPr>
            <a:r>
              <a:rPr lang="en" sz="2500"/>
              <a:t>ICI treatment in an IRAE mouse model 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3">
            <a:alphaModFix/>
          </a:blip>
          <a:srcRect b="29866" l="6261" r="0" t="38566"/>
          <a:stretch/>
        </p:blipFill>
        <p:spPr>
          <a:xfrm>
            <a:off x="2994000" y="2302350"/>
            <a:ext cx="3443587" cy="19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b="63520" l="5688" r="48907" t="4034"/>
          <a:stretch/>
        </p:blipFill>
        <p:spPr>
          <a:xfrm>
            <a:off x="789250" y="2078875"/>
            <a:ext cx="2024025" cy="24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b="0" l="6258" r="42891" t="68434"/>
          <a:stretch/>
        </p:blipFill>
        <p:spPr>
          <a:xfrm>
            <a:off x="6437575" y="2302350"/>
            <a:ext cx="1868020" cy="19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Healthy CTLA4 Sequence</a:t>
            </a:r>
            <a:endParaRPr/>
          </a:p>
        </p:txBody>
      </p:sp>
      <p:sp>
        <p:nvSpPr>
          <p:cNvPr id="314" name="Google Shape;31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778" y="1850300"/>
            <a:ext cx="6658750" cy="202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/>
        </p:nvSpPr>
        <p:spPr>
          <a:xfrm>
            <a:off x="4768800" y="1669800"/>
            <a:ext cx="40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Functional Region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4407000" y="3470850"/>
            <a:ext cx="40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Transmembrane Regions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41"/>
          <p:cNvCxnSpPr/>
          <p:nvPr/>
        </p:nvCxnSpPr>
        <p:spPr>
          <a:xfrm flipH="1">
            <a:off x="5453425" y="2069988"/>
            <a:ext cx="29100" cy="34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1"/>
          <p:cNvCxnSpPr/>
          <p:nvPr/>
        </p:nvCxnSpPr>
        <p:spPr>
          <a:xfrm flipH="1" rot="10800000">
            <a:off x="5889350" y="2915825"/>
            <a:ext cx="377700" cy="59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41"/>
          <p:cNvCxnSpPr/>
          <p:nvPr/>
        </p:nvCxnSpPr>
        <p:spPr>
          <a:xfrm rot="10800000">
            <a:off x="4436450" y="3191575"/>
            <a:ext cx="377700" cy="2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Miscarriage</a:t>
            </a:r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355275" y="1980675"/>
            <a:ext cx="471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Times New Roman"/>
              <a:buChar char="-"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the healthy patients, CD19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CD24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CD38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Breg cells could inhibit naïve T cell differentiation into Th1 and Th17 cells and convert CD4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CD25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 cells into regulatory T cells (Tregs) by the production of IL-10. 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Times New Roman"/>
              <a:buChar char="-"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For successful implantation and fetal development during pregnancy, the proportions of naïve CD4</a:t>
            </a:r>
            <a:r>
              <a:rPr lang="en" sz="95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T-helper cell subsets, which are mainly differentiated into Th1 cells, Th2 cells, Th17 cells, and Treg cells, are significantly correlated with immune tolerance at the maternal-fetal interface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Times New Roman"/>
              <a:buChar char="-"/>
            </a:pPr>
            <a:r>
              <a:rPr lang="en" sz="1300">
                <a:solidFill>
                  <a:schemeClr val="accent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Treg(regulatory T cell), IL-21</a:t>
            </a:r>
            <a:endParaRPr sz="13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650" y="1100050"/>
            <a:ext cx="3106626" cy="368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2352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b="1" lang="en" sz="2700"/>
              <a:t>Treatments:</a:t>
            </a:r>
            <a:endParaRPr b="1" sz="2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340750" y="1853850"/>
            <a:ext cx="4536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i="1" lang="en" sz="1500">
                <a:solidFill>
                  <a:schemeClr val="accent2"/>
                </a:solidFill>
                <a:highlight>
                  <a:srgbClr val="FFFFFF"/>
                </a:highlight>
              </a:rPr>
              <a:t>L-T4 supplementation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</a:rPr>
              <a:t>, recommended by the American Thyroid Association (ATA): used to decrease the incidence of overt hypothyroidism during pregnancy among euthyroid women.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-"/>
            </a:pPr>
            <a:r>
              <a:rPr i="1" lang="en" sz="1500">
                <a:solidFill>
                  <a:schemeClr val="accent2"/>
                </a:solidFill>
                <a:highlight>
                  <a:srgbClr val="FFFFFF"/>
                </a:highlight>
              </a:rPr>
              <a:t>Immunoregulatory drugs;Selenium and vitamin D3</a:t>
            </a:r>
            <a:r>
              <a:rPr lang="en" sz="1500">
                <a:solidFill>
                  <a:schemeClr val="accent2"/>
                </a:solidFill>
                <a:highlight>
                  <a:srgbClr val="FFFFFF"/>
                </a:highlight>
              </a:rPr>
              <a:t>: efficiently alleviate HT progression and regulate the immune system,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7500" y="791600"/>
            <a:ext cx="3754123" cy="377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46" y="1206388"/>
            <a:ext cx="43008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 rotWithShape="1">
          <a:blip r:embed="rId4">
            <a:alphaModFix/>
          </a:blip>
          <a:srcRect b="0" l="0" r="0" t="5150"/>
          <a:stretch/>
        </p:blipFill>
        <p:spPr>
          <a:xfrm>
            <a:off x="4891650" y="1472188"/>
            <a:ext cx="4165175" cy="26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00" y="1381575"/>
            <a:ext cx="4370699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 rotWithShape="1">
          <a:blip r:embed="rId4">
            <a:alphaModFix/>
          </a:blip>
          <a:srcRect b="0" l="0" r="0" t="5150"/>
          <a:stretch/>
        </p:blipFill>
        <p:spPr>
          <a:xfrm>
            <a:off x="4572000" y="1661675"/>
            <a:ext cx="4635150" cy="26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0" y="1372050"/>
            <a:ext cx="45090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 rotWithShape="1">
          <a:blip r:embed="rId4">
            <a:alphaModFix/>
          </a:blip>
          <a:srcRect b="0" l="0" r="0" t="5150"/>
          <a:stretch/>
        </p:blipFill>
        <p:spPr>
          <a:xfrm>
            <a:off x="4666350" y="1661675"/>
            <a:ext cx="4635150" cy="26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Healthy Thyroid</a:t>
            </a:r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9050" y="519412"/>
            <a:ext cx="3313351" cy="41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5573" y="2078873"/>
            <a:ext cx="2226525" cy="278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Hashimoto’s Happens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 cells -&gt; antibodies -&gt; T cells  attack thyroid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Reason not clear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Genetics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Environment</a:t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8750" y="640000"/>
            <a:ext cx="3535249" cy="43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9800" y="2772972"/>
            <a:ext cx="1614150" cy="207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CTLA4?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i="1" lang="en" sz="1600"/>
              <a:t>CTLA4</a:t>
            </a:r>
            <a:r>
              <a:rPr lang="en" sz="1600"/>
              <a:t> located on chromosome 2 (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</a:rPr>
              <a:t>2q33.2).</a:t>
            </a:r>
            <a:endParaRPr sz="1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600"/>
              <a:buChar char="-"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</a:rPr>
              <a:t>Codes for the CTLA4 receptor </a:t>
            </a:r>
            <a:endParaRPr sz="16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125" y="2754325"/>
            <a:ext cx="3165525" cy="2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650" y="2663425"/>
            <a:ext cx="4014421" cy="21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5">
            <a:alphaModFix/>
          </a:blip>
          <a:srcRect b="60825" l="82204" r="4441" t="27993"/>
          <a:stretch/>
        </p:blipFill>
        <p:spPr>
          <a:xfrm>
            <a:off x="7263075" y="2999050"/>
            <a:ext cx="357417" cy="5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CTLA4 inhibits T-cells</a:t>
            </a:r>
            <a:endParaRPr/>
          </a:p>
        </p:txBody>
      </p: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25" y="1853850"/>
            <a:ext cx="4225075" cy="326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1575" y="1069275"/>
            <a:ext cx="2177750" cy="38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 rotWithShape="1">
          <a:blip r:embed="rId4">
            <a:alphaModFix/>
          </a:blip>
          <a:srcRect b="7293" l="80037" r="7970" t="82369"/>
          <a:stretch/>
        </p:blipFill>
        <p:spPr>
          <a:xfrm>
            <a:off x="4696028" y="3869899"/>
            <a:ext cx="304876" cy="4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43" y="0"/>
            <a:ext cx="86757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49" name="Google Shape;14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95250"/>
            <a:ext cx="866775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9"/>
          <p:cNvSpPr/>
          <p:nvPr/>
        </p:nvSpPr>
        <p:spPr>
          <a:xfrm>
            <a:off x="7066250" y="208325"/>
            <a:ext cx="290700" cy="10461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6157975" y="2658925"/>
            <a:ext cx="290700" cy="10461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4697625" y="2658925"/>
            <a:ext cx="290700" cy="10461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